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</p:sldIdLst>
  <p:sldSz cx="14630400" cy="8229600"/>
  <p:notesSz cx="8229600" cy="14630400"/>
  <p:embeddedFontLst>
    <p:embeddedFont>
      <p:font typeface="Algerian" panose="04020705040A02060702" pitchFamily="82" charset="0"/>
      <p:regular r:id="rId16"/>
    </p:embeddedFont>
    <p:embeddedFont>
      <p:font typeface="Lora" pitchFamily="2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64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Gym Management System: A Data-Driven Approach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presentation outlines the development of a comprehensive Gym Management System, leveraging a suite of data tools to streamline operations and enhance insights. We'll explore its architecture, implementation, and the valuable analytics it provides.</a:t>
            </a:r>
            <a:endParaRPr lang="en-US" sz="18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9E4F4-D082-F672-4701-8421DC5B4724}"/>
              </a:ext>
            </a:extLst>
          </p:cNvPr>
          <p:cNvSpPr txBox="1"/>
          <p:nvPr/>
        </p:nvSpPr>
        <p:spPr>
          <a:xfrm>
            <a:off x="1208314" y="6324600"/>
            <a:ext cx="6574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Algerian" panose="04020705040A02060702" pitchFamily="82" charset="0"/>
              </a:rPr>
              <a:t>Name : Alhassan Ahmed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123962"/>
            <a:ext cx="1097684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 BI Dashboard: Interactive Insights at a Glance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956447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interactive Power BI dashboard provides a holistic view of gym performance. Key Performance Indicators (KPIs) like </a:t>
            </a: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Revenue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Active Members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and </a:t>
            </a: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Most Popular Classes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are prominently displayed. Users can interact with charts and filters to explore data in real-time.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38" y="626864"/>
            <a:ext cx="13034724" cy="73730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596B5-43D3-7CFC-D915-22C57DA3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275"/>
            <a:ext cx="14630400" cy="7153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7D093-76DF-78F0-F708-4B7699E831CB}"/>
              </a:ext>
            </a:extLst>
          </p:cNvPr>
          <p:cNvSpPr txBox="1"/>
          <p:nvPr/>
        </p:nvSpPr>
        <p:spPr>
          <a:xfrm>
            <a:off x="163286" y="195943"/>
            <a:ext cx="400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C000A5"/>
                </a:solidFill>
              </a:rPr>
              <a:t>Streamlit</a:t>
            </a:r>
            <a:r>
              <a:rPr lang="en-US" sz="3600" dirty="0">
                <a:solidFill>
                  <a:srgbClr val="C000A5"/>
                </a:solidFill>
              </a:rPr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1551759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30837"/>
            <a:ext cx="797444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A Complete Data Solution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97287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provided invaluable experience in SQL, data cleaning, and visualization, culminating in an end-to-end gym management data system. The skills acquired are directly applicable to real-world data challenges.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008120"/>
            <a:ext cx="12954952" cy="2290643"/>
          </a:xfrm>
          <a:prstGeom prst="roundRect">
            <a:avLst>
              <a:gd name="adj" fmla="val 15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37724" y="4008120"/>
            <a:ext cx="4318278" cy="2290643"/>
          </a:xfrm>
          <a:prstGeom prst="roundRect">
            <a:avLst>
              <a:gd name="adj" fmla="val 15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77039" y="42474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Learnings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77039" y="4742974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Proficiency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77039" y="5209699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Transformation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7039" y="5676424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Effective Visualization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5156002" y="4008120"/>
            <a:ext cx="4318278" cy="2290643"/>
          </a:xfrm>
          <a:prstGeom prst="rect">
            <a:avLst/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156002" y="4008120"/>
            <a:ext cx="30480" cy="2290643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395317" y="42474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Outcome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395317" y="4742974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Functional Data System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5395317" y="5209699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Actionable Business Insights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395317" y="5676424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Foundation for Growth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9474279" y="4008120"/>
            <a:ext cx="4318278" cy="2290643"/>
          </a:xfrm>
          <a:prstGeom prst="rect">
            <a:avLst/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9474279" y="4008120"/>
            <a:ext cx="30480" cy="2290643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713595" y="42474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713595" y="4742974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713595" y="5209699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Predictive Analytics (e.g., Churn)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9713595" y="5676424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Reporting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21205"/>
            <a:ext cx="837819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Overview: Building a Smart Gym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063240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project's core purpose is to efficiently manage gym operations, from member registration and class scheduling to payment tracking and attendance. We utilized a robust technology stack including SQL Server for data storage, Python (Pandas) for data manipulation, Excel for preliminary reporting, and Power BI for interactive dashboards.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4815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4539496"/>
            <a:ext cx="337899" cy="4224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15559" y="45637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059323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Structured storage for members, trainers, classes, and financial transactions.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55776" y="44815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027" y="4539496"/>
            <a:ext cx="337899" cy="42243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33611" y="45637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 Generation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033611" y="5059323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Transforming raw data into actionable business intelligence.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9673828" y="44815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079" y="4539496"/>
            <a:ext cx="337899" cy="4224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51663" y="45637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Reporting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51663" y="5059323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Delivering clear, interactive visual summaries for stakeholders.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2932509"/>
            <a:ext cx="657153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Design: The Blueprint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76499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foundation of our system is a well-structured relational database. Our Entity-Relationship Diagram (ERD) illustrates the interconnectedness of key entities: </a:t>
            </a: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Members, Trainers, Classes, Attendance, and Payments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This design ensures data integrity and efficient retrieval.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A7E06-71DA-A27B-6ED7-7688AFC2E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938212"/>
            <a:ext cx="128778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8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5559"/>
            <a:ext cx="1121068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Implementation: Bringing the Design to Life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07594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translated our ERD into a functional database with five distinct tables, carefully defining </a:t>
            </a: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Primary Keys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unique identification and </a:t>
            </a: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Foreign Keys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establish crucial relationships between entities. Sample data was then inserted to populate the database for testing and analysis.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5344954"/>
            <a:ext cx="12954952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986213" y="4626947"/>
            <a:ext cx="30480" cy="718066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732252" y="50756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32503" y="513367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2593538" y="31258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 Creation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77039" y="3621405"/>
            <a:ext cx="58491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Designed and built 5 interconnected tables to house all gym data.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299722" y="5344894"/>
            <a:ext cx="30480" cy="718066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045762" y="50756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46012" y="513367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907048" y="6302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Definition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4390549" y="6797993"/>
            <a:ext cx="58491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Primary and Foreign Keys to enforce data integrity and relationships.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10613350" y="4626947"/>
            <a:ext cx="30480" cy="718066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10359390" y="50756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459641" y="513367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9220557" y="31258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Population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04058" y="3621405"/>
            <a:ext cx="58493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Manually inserted comprehensive sample data for testing and demonstration purposes.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1530" y="637580"/>
            <a:ext cx="5026938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Sample Data: A Snapshot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811530" y="1646753"/>
            <a:ext cx="13007340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illustrate the data structure, here's a glimpse into the </a:t>
            </a:r>
            <a:r>
              <a:rPr lang="en-US" sz="180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Members</a:t>
            </a: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r>
              <a:rPr lang="en-US" sz="180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Payments</a:t>
            </a: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tables. This sample data is crucial for validating our database design and for performing the subsequent analytical queries.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11530" y="2649260"/>
            <a:ext cx="13007340" cy="4944308"/>
          </a:xfrm>
          <a:prstGeom prst="roundRect">
            <a:avLst>
              <a:gd name="adj" fmla="val 7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19150" y="2656880"/>
            <a:ext cx="12992100" cy="4929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50965" y="2803565"/>
            <a:ext cx="2995374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Members Table Snippet</a:t>
            </a:r>
            <a:endParaRPr lang="en-US" sz="2100" dirty="0"/>
          </a:p>
        </p:txBody>
      </p:sp>
      <p:sp>
        <p:nvSpPr>
          <p:cNvPr id="7" name="Shape 5"/>
          <p:cNvSpPr/>
          <p:nvPr/>
        </p:nvSpPr>
        <p:spPr>
          <a:xfrm>
            <a:off x="1398746" y="3283506"/>
            <a:ext cx="5680829" cy="4155757"/>
          </a:xfrm>
          <a:prstGeom prst="roundRect">
            <a:avLst>
              <a:gd name="adj" fmla="val 8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406366" y="3291126"/>
            <a:ext cx="5665589" cy="10351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638300" y="3437811"/>
            <a:ext cx="94892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MemberID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3058478" y="3437811"/>
            <a:ext cx="94511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Name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474845" y="3437811"/>
            <a:ext cx="94511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MembershipType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5891213" y="3437811"/>
            <a:ext cx="94892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JoinDate</a:t>
            </a:r>
            <a:endParaRPr lang="en-US" sz="1800" dirty="0"/>
          </a:p>
        </p:txBody>
      </p:sp>
      <p:sp>
        <p:nvSpPr>
          <p:cNvPr id="13" name="Shape 11"/>
          <p:cNvSpPr/>
          <p:nvPr/>
        </p:nvSpPr>
        <p:spPr>
          <a:xfrm>
            <a:off x="1406366" y="4326255"/>
            <a:ext cx="5665589" cy="10351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638300" y="4472940"/>
            <a:ext cx="94892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101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3058478" y="4472940"/>
            <a:ext cx="94511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Alice Smith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4474845" y="4472940"/>
            <a:ext cx="94511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Premium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5891213" y="4472940"/>
            <a:ext cx="94892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2023-01-15</a:t>
            </a:r>
            <a:endParaRPr lang="en-US" sz="1800" dirty="0"/>
          </a:p>
        </p:txBody>
      </p:sp>
      <p:sp>
        <p:nvSpPr>
          <p:cNvPr id="18" name="Shape 16"/>
          <p:cNvSpPr/>
          <p:nvPr/>
        </p:nvSpPr>
        <p:spPr>
          <a:xfrm>
            <a:off x="1406366" y="5361384"/>
            <a:ext cx="5665589" cy="10351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638300" y="5508069"/>
            <a:ext cx="94892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102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3058478" y="5508069"/>
            <a:ext cx="94511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Bob Johnson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4474845" y="5508069"/>
            <a:ext cx="94511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5891213" y="5508069"/>
            <a:ext cx="94892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2023-02-01</a:t>
            </a:r>
            <a:endParaRPr lang="en-US" sz="1800" dirty="0"/>
          </a:p>
        </p:txBody>
      </p:sp>
      <p:sp>
        <p:nvSpPr>
          <p:cNvPr id="23" name="Shape 21"/>
          <p:cNvSpPr/>
          <p:nvPr/>
        </p:nvSpPr>
        <p:spPr>
          <a:xfrm>
            <a:off x="1406366" y="6396514"/>
            <a:ext cx="5665589" cy="10351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638300" y="6543199"/>
            <a:ext cx="94892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103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3058478" y="6543199"/>
            <a:ext cx="94511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Carol White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4474845" y="6543199"/>
            <a:ext cx="94511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Premium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5891213" y="6543199"/>
            <a:ext cx="94892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2023-03-10</a:t>
            </a:r>
            <a:endParaRPr lang="en-US" sz="1800" dirty="0"/>
          </a:p>
        </p:txBody>
      </p:sp>
      <p:sp>
        <p:nvSpPr>
          <p:cNvPr id="28" name="Shape 26"/>
          <p:cNvSpPr/>
          <p:nvPr/>
        </p:nvSpPr>
        <p:spPr>
          <a:xfrm>
            <a:off x="1050965" y="3283506"/>
            <a:ext cx="30480" cy="4155757"/>
          </a:xfrm>
          <a:prstGeom prst="rect">
            <a:avLst/>
          </a:prstGeom>
          <a:solidFill>
            <a:srgbClr val="F98A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550825" y="2803565"/>
            <a:ext cx="3036332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Payments Table Snippet</a:t>
            </a:r>
            <a:endParaRPr lang="en-US" sz="2100" dirty="0"/>
          </a:p>
        </p:txBody>
      </p:sp>
      <p:sp>
        <p:nvSpPr>
          <p:cNvPr id="30" name="Shape 28"/>
          <p:cNvSpPr/>
          <p:nvPr/>
        </p:nvSpPr>
        <p:spPr>
          <a:xfrm>
            <a:off x="7898606" y="3283506"/>
            <a:ext cx="5680829" cy="4155757"/>
          </a:xfrm>
          <a:prstGeom prst="roundRect">
            <a:avLst>
              <a:gd name="adj" fmla="val 8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7906226" y="3291126"/>
            <a:ext cx="5665589" cy="10351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8138160" y="3437811"/>
            <a:ext cx="94892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PaymentID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9558338" y="3437811"/>
            <a:ext cx="94511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MemberID</a:t>
            </a:r>
            <a:endParaRPr lang="en-US" sz="1800" dirty="0"/>
          </a:p>
        </p:txBody>
      </p:sp>
      <p:sp>
        <p:nvSpPr>
          <p:cNvPr id="34" name="Text 32"/>
          <p:cNvSpPr/>
          <p:nvPr/>
        </p:nvSpPr>
        <p:spPr>
          <a:xfrm>
            <a:off x="10974705" y="3437811"/>
            <a:ext cx="94511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Amount</a:t>
            </a:r>
            <a:endParaRPr lang="en-US" sz="1800" dirty="0"/>
          </a:p>
        </p:txBody>
      </p:sp>
      <p:sp>
        <p:nvSpPr>
          <p:cNvPr id="35" name="Text 33"/>
          <p:cNvSpPr/>
          <p:nvPr/>
        </p:nvSpPr>
        <p:spPr>
          <a:xfrm>
            <a:off x="12391073" y="3437811"/>
            <a:ext cx="94892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PaymentDate</a:t>
            </a:r>
            <a:endParaRPr lang="en-US" sz="1800" dirty="0"/>
          </a:p>
        </p:txBody>
      </p:sp>
      <p:sp>
        <p:nvSpPr>
          <p:cNvPr id="36" name="Shape 34"/>
          <p:cNvSpPr/>
          <p:nvPr/>
        </p:nvSpPr>
        <p:spPr>
          <a:xfrm>
            <a:off x="7906226" y="4326255"/>
            <a:ext cx="5665589" cy="10351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138160" y="4472940"/>
            <a:ext cx="94892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P001</a:t>
            </a:r>
            <a:endParaRPr lang="en-US" sz="1800" dirty="0"/>
          </a:p>
        </p:txBody>
      </p:sp>
      <p:sp>
        <p:nvSpPr>
          <p:cNvPr id="38" name="Text 36"/>
          <p:cNvSpPr/>
          <p:nvPr/>
        </p:nvSpPr>
        <p:spPr>
          <a:xfrm>
            <a:off x="9558338" y="4472940"/>
            <a:ext cx="94511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101</a:t>
            </a:r>
            <a:endParaRPr lang="en-US" sz="1800" dirty="0"/>
          </a:p>
        </p:txBody>
      </p:sp>
      <p:sp>
        <p:nvSpPr>
          <p:cNvPr id="39" name="Text 37"/>
          <p:cNvSpPr/>
          <p:nvPr/>
        </p:nvSpPr>
        <p:spPr>
          <a:xfrm>
            <a:off x="10974705" y="4472940"/>
            <a:ext cx="94511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75.00</a:t>
            </a:r>
            <a:endParaRPr lang="en-US" sz="1800" dirty="0"/>
          </a:p>
        </p:txBody>
      </p:sp>
      <p:sp>
        <p:nvSpPr>
          <p:cNvPr id="40" name="Text 38"/>
          <p:cNvSpPr/>
          <p:nvPr/>
        </p:nvSpPr>
        <p:spPr>
          <a:xfrm>
            <a:off x="12391073" y="4472940"/>
            <a:ext cx="94892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2023-01-15</a:t>
            </a:r>
            <a:endParaRPr lang="en-US" sz="1800" dirty="0"/>
          </a:p>
        </p:txBody>
      </p:sp>
      <p:sp>
        <p:nvSpPr>
          <p:cNvPr id="41" name="Shape 39"/>
          <p:cNvSpPr/>
          <p:nvPr/>
        </p:nvSpPr>
        <p:spPr>
          <a:xfrm>
            <a:off x="7906226" y="5361384"/>
            <a:ext cx="5665589" cy="10351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138160" y="5508069"/>
            <a:ext cx="94892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P002</a:t>
            </a:r>
            <a:endParaRPr lang="en-US" sz="1800" dirty="0"/>
          </a:p>
        </p:txBody>
      </p:sp>
      <p:sp>
        <p:nvSpPr>
          <p:cNvPr id="43" name="Text 41"/>
          <p:cNvSpPr/>
          <p:nvPr/>
        </p:nvSpPr>
        <p:spPr>
          <a:xfrm>
            <a:off x="9558338" y="5508069"/>
            <a:ext cx="94511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102</a:t>
            </a:r>
            <a:endParaRPr lang="en-US" sz="1800" dirty="0"/>
          </a:p>
        </p:txBody>
      </p:sp>
      <p:sp>
        <p:nvSpPr>
          <p:cNvPr id="44" name="Text 42"/>
          <p:cNvSpPr/>
          <p:nvPr/>
        </p:nvSpPr>
        <p:spPr>
          <a:xfrm>
            <a:off x="10974705" y="5508069"/>
            <a:ext cx="94511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50.00</a:t>
            </a:r>
            <a:endParaRPr lang="en-US" sz="1800" dirty="0"/>
          </a:p>
        </p:txBody>
      </p:sp>
      <p:sp>
        <p:nvSpPr>
          <p:cNvPr id="45" name="Text 43"/>
          <p:cNvSpPr/>
          <p:nvPr/>
        </p:nvSpPr>
        <p:spPr>
          <a:xfrm>
            <a:off x="12391073" y="5508069"/>
            <a:ext cx="94892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2023-02-01</a:t>
            </a:r>
            <a:endParaRPr lang="en-US" sz="1800" dirty="0"/>
          </a:p>
        </p:txBody>
      </p:sp>
      <p:sp>
        <p:nvSpPr>
          <p:cNvPr id="46" name="Shape 44"/>
          <p:cNvSpPr/>
          <p:nvPr/>
        </p:nvSpPr>
        <p:spPr>
          <a:xfrm>
            <a:off x="7906226" y="6396514"/>
            <a:ext cx="5665589" cy="10351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8138160" y="6543199"/>
            <a:ext cx="94892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P003</a:t>
            </a:r>
            <a:endParaRPr lang="en-US" sz="1800" dirty="0"/>
          </a:p>
        </p:txBody>
      </p:sp>
      <p:sp>
        <p:nvSpPr>
          <p:cNvPr id="48" name="Text 46"/>
          <p:cNvSpPr/>
          <p:nvPr/>
        </p:nvSpPr>
        <p:spPr>
          <a:xfrm>
            <a:off x="9558338" y="6543199"/>
            <a:ext cx="94511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101</a:t>
            </a:r>
            <a:endParaRPr lang="en-US" sz="1800" dirty="0"/>
          </a:p>
        </p:txBody>
      </p:sp>
      <p:sp>
        <p:nvSpPr>
          <p:cNvPr id="49" name="Text 47"/>
          <p:cNvSpPr/>
          <p:nvPr/>
        </p:nvSpPr>
        <p:spPr>
          <a:xfrm>
            <a:off x="10974705" y="6543199"/>
            <a:ext cx="94511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75.00</a:t>
            </a:r>
            <a:endParaRPr lang="en-US" sz="1800" dirty="0"/>
          </a:p>
        </p:txBody>
      </p:sp>
      <p:sp>
        <p:nvSpPr>
          <p:cNvPr id="50" name="Text 48"/>
          <p:cNvSpPr/>
          <p:nvPr/>
        </p:nvSpPr>
        <p:spPr>
          <a:xfrm>
            <a:off x="12391073" y="6543199"/>
            <a:ext cx="94892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2023-02-15</a:t>
            </a:r>
            <a:endParaRPr lang="en-US" sz="1800" dirty="0"/>
          </a:p>
        </p:txBody>
      </p:sp>
      <p:sp>
        <p:nvSpPr>
          <p:cNvPr id="51" name="Shape 49"/>
          <p:cNvSpPr/>
          <p:nvPr/>
        </p:nvSpPr>
        <p:spPr>
          <a:xfrm>
            <a:off x="7550825" y="3283506"/>
            <a:ext cx="30480" cy="4155757"/>
          </a:xfrm>
          <a:prstGeom prst="rect">
            <a:avLst/>
          </a:prstGeom>
          <a:solidFill>
            <a:srgbClr val="F98AC7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01654"/>
            <a:ext cx="871335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Business Queries: Unlocking Insights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84368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developed 10 meaningful SQL queries to extract critical business insights from our database. These queries provide a deep understanding of gym performance, member demographics, and operational efficiency, guiding strategic decisions.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9432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Monthly Revenue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6104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Active vs. Inactive Members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2777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Membership Type Distribution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9449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Age by Membership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96122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Gender Distribution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09432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5 Trainers by Attendance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6104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Attendance by Weekday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2777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Most Popular Classes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49449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Payment per Member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596122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by Membership Type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9383"/>
            <a:ext cx="824710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Query Results: Visualizing Performance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82141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Beyond raw data, we transformed query results into intuitive charts. These visualizations highlight key trends, such as </a:t>
            </a: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Trend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the </a:t>
            </a: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Trainers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driving attendance, and the </a:t>
            </a: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Most Popular Classes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enabling quick comprehension of gym performance.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125867"/>
            <a:ext cx="6185535" cy="34638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61962" y="6858953"/>
            <a:ext cx="31369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Monthly Revenue Trend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61" y="3125867"/>
            <a:ext cx="6185535" cy="34638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92183" y="6858953"/>
            <a:ext cx="36306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Trainers by Attendance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294" y="649248"/>
            <a:ext cx="9640491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Excel Reports: Deeper Dive with Familiar Tools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26294" y="1676995"/>
            <a:ext cx="12977812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Excel, we exported query results for further analysis and reporting. </a:t>
            </a: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Pivot Tables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provided dynamic summarization of data, while </a:t>
            </a: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Charts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offered accessible visual representations of trends in revenue, membership demographics, and gender distribution.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4" y="3227189"/>
            <a:ext cx="4194929" cy="419492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676" y="3227189"/>
            <a:ext cx="4194929" cy="419492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438" y="3227189"/>
            <a:ext cx="4194929" cy="41949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695</Words>
  <Application>Microsoft Office PowerPoint</Application>
  <PresentationFormat>Custom</PresentationFormat>
  <Paragraphs>106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Algerian</vt:lpstr>
      <vt:lpstr>Arial</vt:lpstr>
      <vt:lpstr>Lora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20224753 Alhassan Ahmed Mohamed Hashim</cp:lastModifiedBy>
  <cp:revision>4</cp:revision>
  <dcterms:created xsi:type="dcterms:W3CDTF">2025-08-28T18:27:24Z</dcterms:created>
  <dcterms:modified xsi:type="dcterms:W3CDTF">2025-08-29T21:43:07Z</dcterms:modified>
</cp:coreProperties>
</file>